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8" r:id="rId6"/>
    <p:sldId id="509" r:id="rId7"/>
    <p:sldId id="427" r:id="rId8"/>
  </p:sldIdLst>
  <p:sldSz cx="12192000" cy="6858000"/>
  <p:notesSz cx="6858000" cy="9144000"/>
  <p:embeddedFontLst>
    <p:embeddedFont>
      <p:font typeface="NEU-HZ" panose="02010600010101010101" pitchFamily="2" charset="-122"/>
      <p:regular r:id="rId9"/>
      <p:italic r:id="rId10"/>
    </p:embeddedFon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NEU-XT" panose="02020503000000020003" pitchFamily="18" charset="-122"/>
      <p:regular r:id="rId15"/>
    </p:embeddedFont>
    <p:embeddedFont>
      <p:font typeface="楷体" panose="02010609060101010101" pitchFamily="49" charset="-122"/>
      <p:regular r:id="rId16"/>
    </p:embeddedFont>
    <p:embeddedFont>
      <p:font typeface="方正仿宋_GBK" panose="03000509000000000000" pitchFamily="65" charset="-122"/>
      <p:regular r:id="rId17"/>
    </p:embeddedFont>
    <p:embeddedFont>
      <p:font typeface="NEU-BZ" panose="02010600010101010101" pitchFamily="2" charset="-122"/>
      <p:regular r:id="rId18"/>
      <p:bold r:id="rId19"/>
      <p:italic r:id="rId20"/>
      <p:boldItalic r:id="rId21"/>
    </p:embeddedFont>
    <p:embeddedFont>
      <p:font typeface="方正宋黑_GBK" panose="03000509000000000000" pitchFamily="65" charset="-122"/>
      <p:regular r:id="rId22"/>
    </p:embeddedFont>
    <p:embeddedFont>
      <p:font typeface="方正小标宋_GBK" panose="03000509000000000000" pitchFamily="65" charset="-122"/>
      <p:regular r:id="rId23"/>
    </p:embeddedFont>
    <p:embeddedFont>
      <p:font typeface="方正隶变_GBK" panose="03000509000000000000" pitchFamily="65" charset="-122"/>
      <p:regular r:id="rId24"/>
    </p:embeddedFont>
    <p:embeddedFont>
      <p:font typeface="方正书宋_GBK" panose="03000509000000000000" pitchFamily="65" charset="-122"/>
      <p:regular r:id="rId25"/>
    </p:embeddedFont>
    <p:embeddedFont>
      <p:font typeface="微软雅黑" panose="020B0503020204020204" pitchFamily="34" charset="-122"/>
      <p:regular r:id="rId26"/>
      <p:bold r:id="rId27"/>
    </p:embeddedFont>
    <p:embeddedFont>
      <p:font typeface="方正大标宋_GBK" panose="03000509000000000000" pitchFamily="65" charset="-122"/>
      <p:regular r:id="rId28"/>
    </p:embeddedFont>
    <p:embeddedFont>
      <p:font typeface="方正大标宋简体" panose="02010600030101010101" charset="-122"/>
      <p:regular r:id="rId29"/>
    </p:embeddedFont>
    <p:embeddedFont>
      <p:font typeface="方正黑体_GBK" panose="03000509000000000000" pitchFamily="65" charset="-122"/>
      <p:regular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font" Target="fonts/font22.fntdata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4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古</a:t>
            </a: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诗词诵读练习 （二）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52091" y="860144"/>
            <a:ext cx="10942572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《春夜喜雨》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《早春呈水部张十八员外》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一、给下列加点字选择正确的读音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打上</a:t>
            </a:r>
            <a:r>
              <a:rPr lang="en-US" altLang="zh-CN" sz="34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√</a:t>
            </a:r>
            <a:r>
              <a:rPr lang="en-US" altLang="zh-CN" sz="34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润物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yùn  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rùn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锦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官城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jǐng   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jǐn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3400" dirty="0" smtClean="0">
              <a:latin typeface="NEU-XT" panose="02020503000000020003" pitchFamily="18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入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qián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qiǎn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          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润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如酥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sū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sōu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花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重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zhòng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chóng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皇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都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dū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dōu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723054" y="344477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prstClr val="black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solidFill>
                <a:prstClr val="black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744765" y="349074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723054" y="449156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600213" y="4508655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133090" y="556893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095999" y="5553643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2868124" y="329210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8233754" y="329210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2000927" y="433888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7112320" y="429314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2387650" y="544425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6649202" y="536416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1101" y="861093"/>
            <a:ext cx="10714007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二、给加点字词选择正确的解释。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当春乃发生 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产生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兴起。　　　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原来不存在的事情出现了。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使植物萌发、生长。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最是一年春好处 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地方。　　　　 　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时。　　　 　　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所在。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95409" y="184451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21833" y="415639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2283975" y="2135039"/>
            <a:ext cx="101784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3586488" y="4463629"/>
            <a:ext cx="101784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9728" y="861094"/>
            <a:ext cx="10722634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三、把诗句补充完整。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花重锦官城。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随风潜入夜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草色遥看近却无。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最是一年春好处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19871" y="1725289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晓看红湿处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50984" y="2474243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润物细无声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84242" y="3301433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天街小雨润如酥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34808" y="4060067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绝胜烟柳满皇都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79"/>
            <a:ext cx="10268932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四、看到扇面上的图画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你想到的诗句是</a:t>
            </a:r>
            <a:r>
              <a:rPr lang="en-US" altLang="zh-CN" sz="3400" dirty="0" smtClean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)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日暮汉宫传蜡烛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轻烟散入五侯家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随风潜入夜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润物细无声。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天街小雨润如酥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草色遥看近却无。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劝君更尽一杯酒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西出阳关无故人。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906695" y="122341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image6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550931" y="2769079"/>
            <a:ext cx="4094487" cy="195850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91021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3849" y="841080"/>
            <a:ext cx="1130923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五、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《早春呈水部张十八员外》中的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200000"/>
              </a:lnSpc>
            </a:pP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表现了早春时节雨的轻柔与早的若有若无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诗人的喜爱之情流淌其中。</a:t>
            </a:r>
            <a:endParaRPr lang="zh-CN" altLang="en-US" sz="3200" dirty="0"/>
          </a:p>
        </p:txBody>
      </p:sp>
      <p:sp>
        <p:nvSpPr>
          <p:cNvPr id="6" name="矩形 5"/>
          <p:cNvSpPr/>
          <p:nvPr/>
        </p:nvSpPr>
        <p:spPr>
          <a:xfrm>
            <a:off x="7923052" y="1051897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天街小雨润如酥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08271" y="2053672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草色遥看近却无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40192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</TotalTime>
  <Words>296</Words>
  <Application>Microsoft Office PowerPoint</Application>
  <PresentationFormat>宽屏</PresentationFormat>
  <Paragraphs>65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8" baseType="lpstr">
      <vt:lpstr>NEU-HZ</vt:lpstr>
      <vt:lpstr>Calibri</vt:lpstr>
      <vt:lpstr>NEU-XT</vt:lpstr>
      <vt:lpstr>楷体</vt:lpstr>
      <vt:lpstr>汉仪雅酷黑 95W</vt:lpstr>
      <vt:lpstr>华文宋体</vt:lpstr>
      <vt:lpstr>方正仿宋_GBK</vt:lpstr>
      <vt:lpstr>宋体</vt:lpstr>
      <vt:lpstr>NEU-BZ</vt:lpstr>
      <vt:lpstr>Arial</vt:lpstr>
      <vt:lpstr>方正宋黑_GBK</vt:lpstr>
      <vt:lpstr>方正小标宋_GBK</vt:lpstr>
      <vt:lpstr>Wingdings</vt:lpstr>
      <vt:lpstr>方正隶变_GBK</vt:lpstr>
      <vt:lpstr>Times New Roman</vt:lpstr>
      <vt:lpstr>方正书宋_GBK</vt:lpstr>
      <vt:lpstr>微软雅黑</vt:lpstr>
      <vt:lpstr>方正大标宋_GBK</vt:lpstr>
      <vt:lpstr>方正大标宋简体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248</cp:revision>
  <dcterms:created xsi:type="dcterms:W3CDTF">2019-06-19T02:08:00Z</dcterms:created>
  <dcterms:modified xsi:type="dcterms:W3CDTF">2026-03-18T06:12:24Z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